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4"/>
  </p:sldMasterIdLst>
  <p:notesMasterIdLst>
    <p:notesMasterId r:id="rId26"/>
  </p:notesMasterIdLst>
  <p:sldIdLst>
    <p:sldId id="282" r:id="rId5"/>
    <p:sldId id="257" r:id="rId6"/>
    <p:sldId id="258" r:id="rId7"/>
    <p:sldId id="259" r:id="rId8"/>
    <p:sldId id="267" r:id="rId9"/>
    <p:sldId id="260" r:id="rId10"/>
    <p:sldId id="261" r:id="rId11"/>
    <p:sldId id="262" r:id="rId12"/>
    <p:sldId id="263" r:id="rId13"/>
    <p:sldId id="268" r:id="rId14"/>
    <p:sldId id="269" r:id="rId15"/>
    <p:sldId id="278" r:id="rId16"/>
    <p:sldId id="280" r:id="rId17"/>
    <p:sldId id="281" r:id="rId18"/>
    <p:sldId id="283" r:id="rId19"/>
    <p:sldId id="279" r:id="rId20"/>
    <p:sldId id="265" r:id="rId21"/>
    <p:sldId id="266" r:id="rId22"/>
    <p:sldId id="271" r:id="rId23"/>
    <p:sldId id="272" r:id="rId24"/>
    <p:sldId id="274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32" roundtripDataSignature="AMtx7mj25NZd51IjdRbfkn9i7hLzxdMk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2108C0-F26C-423F-91A2-4CEDFFE9ED8A}">
  <a:tblStyle styleId="{252108C0-F26C-423F-91A2-4CEDFFE9ED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61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bb2718e4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ebb2718e4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379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bb2718e4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ebb2718e4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322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bb2718e4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ebb2718e4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936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bb2718e4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ebb2718e4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419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bb2718e4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ebb2718e4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ebb2718e4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ebb2718e4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ebb2718e4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ebb2718e4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419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ebb2718e4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ebb2718e4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284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ebb2718e4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ebb2718e4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139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bb2718e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ebb2718e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bb2718e4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bb2718e4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bb2718e4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bb2718e4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990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bb2718e4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ebb2718e4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bb2718e4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bb2718e4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ebb2718e4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ebb2718e4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bb2718e4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ebb2718e4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trpro.2019.07.022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3390/axioms1202017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robotics11060139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app11146468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5881A8-3D52-BA47-7E23-E8B2C2DC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205" y="136525"/>
            <a:ext cx="7275591" cy="411481"/>
          </a:xfrm>
          <a:prstGeom prst="rect">
            <a:avLst/>
          </a:prstGeom>
        </p:spPr>
      </p:pic>
      <p:sp>
        <p:nvSpPr>
          <p:cNvPr id="3" name="Google Shape;84;p1">
            <a:extLst>
              <a:ext uri="{FF2B5EF4-FFF2-40B4-BE49-F238E27FC236}">
                <a16:creationId xmlns:a16="http://schemas.microsoft.com/office/drawing/2014/main" id="{BAC5BEBB-BA8A-7080-F1C4-785952CF7507}"/>
              </a:ext>
            </a:extLst>
          </p:cNvPr>
          <p:cNvSpPr txBox="1"/>
          <p:nvPr/>
        </p:nvSpPr>
        <p:spPr>
          <a:xfrm>
            <a:off x="2025329" y="622499"/>
            <a:ext cx="8141343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C4161C"/>
                </a:solidFill>
                <a:latin typeface="Century Gothic" panose="020B0502020202020204" pitchFamily="34" charset="0"/>
                <a:ea typeface="Cambria"/>
                <a:cs typeface="Cambria"/>
                <a:sym typeface="Cambria"/>
              </a:rPr>
              <a:t>Department of Robotics and Automation</a:t>
            </a:r>
            <a:endParaRPr sz="2200" b="1" i="0" u="none" strike="noStrike" cap="none" dirty="0">
              <a:solidFill>
                <a:srgbClr val="C4161C"/>
              </a:solidFill>
              <a:latin typeface="Century Gothic" panose="020B0502020202020204" pitchFamily="34" charset="0"/>
              <a:ea typeface="Cambria"/>
              <a:cs typeface="Cambria"/>
              <a:sym typeface="Cambria"/>
            </a:endParaRPr>
          </a:p>
        </p:txBody>
      </p:sp>
      <p:sp>
        <p:nvSpPr>
          <p:cNvPr id="4" name="Google Shape;84;p1">
            <a:extLst>
              <a:ext uri="{FF2B5EF4-FFF2-40B4-BE49-F238E27FC236}">
                <a16:creationId xmlns:a16="http://schemas.microsoft.com/office/drawing/2014/main" id="{90371811-9399-95E6-954F-CAC4135879D3}"/>
              </a:ext>
            </a:extLst>
          </p:cNvPr>
          <p:cNvSpPr txBox="1"/>
          <p:nvPr/>
        </p:nvSpPr>
        <p:spPr>
          <a:xfrm>
            <a:off x="2025329" y="1124073"/>
            <a:ext cx="814134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End Semester Examination Project Presentation on </a:t>
            </a:r>
            <a:endParaRPr sz="1600" b="1" i="0" u="none" strike="noStrike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" name="Google Shape;87;p1">
            <a:extLst>
              <a:ext uri="{FF2B5EF4-FFF2-40B4-BE49-F238E27FC236}">
                <a16:creationId xmlns:a16="http://schemas.microsoft.com/office/drawing/2014/main" id="{3045A73A-C59C-45B2-A319-4B0A7D228ED3}"/>
              </a:ext>
            </a:extLst>
          </p:cNvPr>
          <p:cNvSpPr txBox="1"/>
          <p:nvPr/>
        </p:nvSpPr>
        <p:spPr>
          <a:xfrm>
            <a:off x="1731819" y="1559026"/>
            <a:ext cx="895650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Design and development of mobile turret</a:t>
            </a:r>
            <a:endParaRPr sz="3600" b="1" i="0" u="none" strike="noStrike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" name="Google Shape;85;p1">
            <a:extLst>
              <a:ext uri="{FF2B5EF4-FFF2-40B4-BE49-F238E27FC236}">
                <a16:creationId xmlns:a16="http://schemas.microsoft.com/office/drawing/2014/main" id="{7CD53645-47B4-41EC-2FDD-86218BC1DA6A}"/>
              </a:ext>
            </a:extLst>
          </p:cNvPr>
          <p:cNvSpPr txBox="1"/>
          <p:nvPr/>
        </p:nvSpPr>
        <p:spPr>
          <a:xfrm>
            <a:off x="434623" y="2293556"/>
            <a:ext cx="1132275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none" strike="noStrike" cap="none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  <a:sym typeface="Cambria"/>
              </a:rPr>
              <a:t>For the partial fulfillment of the requirements for the degree of </a:t>
            </a:r>
            <a:r>
              <a:rPr lang="en-US" sz="1600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  <a:sym typeface="Cambria"/>
              </a:rPr>
              <a:t>Bachelor of Technology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  <a:sym typeface="Cambria"/>
              </a:rPr>
              <a:t>in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  <a:sym typeface="Cambria"/>
              </a:rPr>
              <a:t>Robotics and Automation</a:t>
            </a:r>
          </a:p>
        </p:txBody>
      </p:sp>
      <p:sp>
        <p:nvSpPr>
          <p:cNvPr id="8" name="Google Shape;90;p1">
            <a:extLst>
              <a:ext uri="{FF2B5EF4-FFF2-40B4-BE49-F238E27FC236}">
                <a16:creationId xmlns:a16="http://schemas.microsoft.com/office/drawing/2014/main" id="{CA479754-A399-3EE3-4DC9-9B1E14AF8284}"/>
              </a:ext>
            </a:extLst>
          </p:cNvPr>
          <p:cNvSpPr txBox="1"/>
          <p:nvPr/>
        </p:nvSpPr>
        <p:spPr>
          <a:xfrm>
            <a:off x="6922140" y="2821521"/>
            <a:ext cx="4835237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Name of Co-guide</a:t>
            </a:r>
          </a:p>
          <a:p>
            <a:pPr algn="ctr"/>
            <a:r>
              <a:rPr lang="en-US" sz="1800" b="1" i="0" u="none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Dr. Priya </a:t>
            </a:r>
            <a:r>
              <a:rPr lang="en-US" sz="18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J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adhav</a:t>
            </a:r>
          </a:p>
          <a:p>
            <a:pPr lvl="0" algn="ctr"/>
            <a:r>
              <a:rPr lang="en-US" sz="18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Designation, Department of Robotics and Automation</a:t>
            </a:r>
          </a:p>
        </p:txBody>
      </p:sp>
      <p:sp>
        <p:nvSpPr>
          <p:cNvPr id="9" name="Google Shape;90;p1">
            <a:extLst>
              <a:ext uri="{FF2B5EF4-FFF2-40B4-BE49-F238E27FC236}">
                <a16:creationId xmlns:a16="http://schemas.microsoft.com/office/drawing/2014/main" id="{21ECA7D9-8017-ADF3-EBC5-9B0A92595320}"/>
              </a:ext>
            </a:extLst>
          </p:cNvPr>
          <p:cNvSpPr txBox="1"/>
          <p:nvPr/>
        </p:nvSpPr>
        <p:spPr>
          <a:xfrm>
            <a:off x="6922139" y="4332582"/>
            <a:ext cx="4835237" cy="1646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Name of Project Advisory and Mentoring Committee Member</a:t>
            </a:r>
          </a:p>
          <a:p>
            <a:pPr lvl="0" algn="ctr">
              <a:spcBef>
                <a:spcPts val="600"/>
              </a:spcBef>
            </a:pPr>
            <a:r>
              <a:rPr lang="en-US" sz="20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Dr. Chandrakant R. </a:t>
            </a:r>
            <a:r>
              <a:rPr lang="en-US" sz="2000" b="1" dirty="0" err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Sonawane</a:t>
            </a:r>
            <a:r>
              <a:rPr lang="en-US" sz="20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 </a:t>
            </a:r>
            <a:r>
              <a:rPr lang="en-US" sz="18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Designation, Department of Robotics and Automation</a:t>
            </a:r>
          </a:p>
        </p:txBody>
      </p:sp>
      <p:sp>
        <p:nvSpPr>
          <p:cNvPr id="11" name="Google Shape;90;p1">
            <a:extLst>
              <a:ext uri="{FF2B5EF4-FFF2-40B4-BE49-F238E27FC236}">
                <a16:creationId xmlns:a16="http://schemas.microsoft.com/office/drawing/2014/main" id="{CDA6F3D2-9A0A-0652-C8CF-3541D0453012}"/>
              </a:ext>
            </a:extLst>
          </p:cNvPr>
          <p:cNvSpPr txBox="1"/>
          <p:nvPr/>
        </p:nvSpPr>
        <p:spPr>
          <a:xfrm>
            <a:off x="434620" y="4594192"/>
            <a:ext cx="4835237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Name of Guide</a:t>
            </a:r>
          </a:p>
          <a:p>
            <a:pPr algn="ctr"/>
            <a:r>
              <a:rPr lang="en-US" sz="1800" b="1" i="0" u="none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Dr. Aniket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Nargundkar</a:t>
            </a:r>
            <a:endParaRPr lang="en-US" sz="1800" b="1" i="0" u="none" strike="noStrike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Designation, Department of Robotics and Automation</a:t>
            </a:r>
            <a:endParaRPr sz="1800" i="0" u="none" strike="noStrike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7832B4-B7AA-BF63-CC92-D90374E202CD}"/>
              </a:ext>
            </a:extLst>
          </p:cNvPr>
          <p:cNvSpPr/>
          <p:nvPr/>
        </p:nvSpPr>
        <p:spPr>
          <a:xfrm>
            <a:off x="4357388" y="6527645"/>
            <a:ext cx="34772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Academic Year: 2024-25 (Semester: VII)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7C115C1-B075-A9D1-9318-C99266F83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803036"/>
              </p:ext>
            </p:extLst>
          </p:nvPr>
        </p:nvGraphicFramePr>
        <p:xfrm>
          <a:off x="913471" y="3490545"/>
          <a:ext cx="3877536" cy="1493416"/>
        </p:xfrm>
        <a:graphic>
          <a:graphicData uri="http://schemas.openxmlformats.org/drawingml/2006/table">
            <a:tbl>
              <a:tblPr firstRow="1" bandRow="1"/>
              <a:tblGrid>
                <a:gridCol w="2221824">
                  <a:extLst>
                    <a:ext uri="{9D8B030D-6E8A-4147-A177-3AD203B41FA5}">
                      <a16:colId xmlns:a16="http://schemas.microsoft.com/office/drawing/2014/main" val="3555848227"/>
                    </a:ext>
                  </a:extLst>
                </a:gridCol>
                <a:gridCol w="1655712">
                  <a:extLst>
                    <a:ext uri="{9D8B030D-6E8A-4147-A177-3AD203B41FA5}">
                      <a16:colId xmlns:a16="http://schemas.microsoft.com/office/drawing/2014/main" val="1693078270"/>
                    </a:ext>
                  </a:extLst>
                </a:gridCol>
              </a:tblGrid>
              <a:tr h="373354">
                <a:tc>
                  <a:txBody>
                    <a:bodyPr/>
                    <a:lstStyle/>
                    <a:p>
                      <a:r>
                        <a:rPr lang="en-IN" sz="16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Saksham Galhotra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21070127042</a:t>
                      </a:r>
                      <a:endParaRPr lang="en-IN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6750842"/>
                  </a:ext>
                </a:extLst>
              </a:tr>
              <a:tr h="373354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Dhruv Arora</a:t>
                      </a:r>
                      <a:endParaRPr lang="en-IN" sz="1600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21070127072</a:t>
                      </a:r>
                      <a:endParaRPr lang="en-IN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7214291"/>
                  </a:ext>
                </a:extLst>
              </a:tr>
              <a:tr h="373354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Tanish</a:t>
                      </a:r>
                      <a:r>
                        <a:rPr lang="en-US" sz="16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1600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Nallamothu</a:t>
                      </a:r>
                      <a:endParaRPr lang="en-IN" sz="1600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22070127503</a:t>
                      </a:r>
                      <a:endParaRPr lang="en-IN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2210393"/>
                  </a:ext>
                </a:extLst>
              </a:tr>
              <a:tr h="373354">
                <a:tc>
                  <a:txBody>
                    <a:bodyPr/>
                    <a:lstStyle/>
                    <a:p>
                      <a:endParaRPr lang="en-IN" sz="1600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68409"/>
                  </a:ext>
                </a:extLst>
              </a:tr>
            </a:tbl>
          </a:graphicData>
        </a:graphic>
      </p:graphicFrame>
      <p:sp>
        <p:nvSpPr>
          <p:cNvPr id="14" name="Google Shape;89;p1">
            <a:extLst>
              <a:ext uri="{FF2B5EF4-FFF2-40B4-BE49-F238E27FC236}">
                <a16:creationId xmlns:a16="http://schemas.microsoft.com/office/drawing/2014/main" id="{976125E9-0E03-1512-C1EF-2D6C41D17938}"/>
              </a:ext>
            </a:extLst>
          </p:cNvPr>
          <p:cNvSpPr txBox="1"/>
          <p:nvPr/>
        </p:nvSpPr>
        <p:spPr>
          <a:xfrm>
            <a:off x="434623" y="2848340"/>
            <a:ext cx="483523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Name of Students (PRN)</a:t>
            </a:r>
            <a:endParaRPr sz="2000" b="1" i="0" strike="noStrike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bb2718e4d_0_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mbria"/>
                <a:ea typeface="Cambria"/>
                <a:cs typeface="Cambria"/>
                <a:sym typeface="Cambria"/>
              </a:rPr>
              <a:t>Methodology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" name="Google Shape;140;g2ebb2718e4d_0_27"/>
          <p:cNvSpPr txBox="1">
            <a:spLocks noGrp="1"/>
          </p:cNvSpPr>
          <p:nvPr>
            <p:ph type="body" idx="1"/>
          </p:nvPr>
        </p:nvSpPr>
        <p:spPr>
          <a:xfrm>
            <a:off x="838200" y="1331222"/>
            <a:ext cx="10515600" cy="502512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IN" b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Motion control</a:t>
            </a:r>
            <a:endParaRPr lang="en-IN" b="1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0000"/>
              </a:lnSpc>
            </a:pPr>
            <a:r>
              <a:rPr lang="en-IN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 mobile chassis will follow the target according to its position using omnidirectional movements (Forward, clockwise, anticlockwise).</a:t>
            </a:r>
          </a:p>
          <a:p>
            <a:pPr marL="285750" indent="-285750" algn="just">
              <a:lnSpc>
                <a:spcPct val="100000"/>
              </a:lnSpc>
            </a:pPr>
            <a:r>
              <a:rPr lang="en-IN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Once the size of the detected frame diminishes to a predefined threshold, the mobile chassis will move in the direction of the target.</a:t>
            </a:r>
          </a:p>
        </p:txBody>
      </p:sp>
      <p:sp>
        <p:nvSpPr>
          <p:cNvPr id="141" name="Google Shape;141;g2ebb2718e4d_0_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335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ebb2718e4d_0_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8" name="Google Shape;139;g2ebb2718e4d_0_27">
            <a:extLst>
              <a:ext uri="{FF2B5EF4-FFF2-40B4-BE49-F238E27FC236}">
                <a16:creationId xmlns:a16="http://schemas.microsoft.com/office/drawing/2014/main" id="{923325B1-7C13-85D0-B070-E1650C7CA1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8653" y="1365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mbria"/>
                <a:ea typeface="Cambria"/>
                <a:cs typeface="Cambria"/>
                <a:sym typeface="Cambria"/>
              </a:rPr>
              <a:t>Methodology</a:t>
            </a:r>
            <a:endParaRPr lang="en-US" b="1" dirty="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5" name="Picture 4" descr="A diagram of a machine&#10;&#10;Description automatically generated">
            <a:extLst>
              <a:ext uri="{FF2B5EF4-FFF2-40B4-BE49-F238E27FC236}">
                <a16:creationId xmlns:a16="http://schemas.microsoft.com/office/drawing/2014/main" id="{17489B63-0409-0DCB-024D-91EADCC68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224" y="57150"/>
            <a:ext cx="5873116" cy="6743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098C3F-4B8F-3BC4-4CDD-620995823B24}"/>
              </a:ext>
            </a:extLst>
          </p:cNvPr>
          <p:cNvSpPr txBox="1"/>
          <p:nvPr/>
        </p:nvSpPr>
        <p:spPr>
          <a:xfrm>
            <a:off x="3088372" y="6231123"/>
            <a:ext cx="2885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1: Methodology Flowchart.</a:t>
            </a:r>
          </a:p>
        </p:txBody>
      </p:sp>
    </p:spTree>
    <p:extLst>
      <p:ext uri="{BB962C8B-B14F-4D97-AF65-F5344CB8AC3E}">
        <p14:creationId xmlns:p14="http://schemas.microsoft.com/office/powerpoint/2010/main" val="1080216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bb2718e4d_0_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mbria"/>
                <a:ea typeface="Cambria"/>
                <a:cs typeface="Cambria"/>
                <a:sym typeface="Cambria"/>
              </a:rPr>
              <a:t>Work Done, Results, and Analysis</a:t>
            </a:r>
            <a:endParaRPr b="1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" name="Google Shape;141;g2ebb2718e4d_0_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8" name="Google Shape;140;g2ebb2718e4d_0_27">
            <a:extLst>
              <a:ext uri="{FF2B5EF4-FFF2-40B4-BE49-F238E27FC236}">
                <a16:creationId xmlns:a16="http://schemas.microsoft.com/office/drawing/2014/main" id="{D0AA1895-B026-0B29-0C6B-A06F81C8B6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2377702"/>
            <a:ext cx="10515600" cy="502512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 algn="just">
              <a:lnSpc>
                <a:spcPct val="100000"/>
              </a:lnSpc>
            </a:pPr>
            <a:r>
              <a:rPr lang="en-US" b="1" dirty="0"/>
              <a:t>3D Frame Design</a:t>
            </a:r>
            <a:r>
              <a:rPr lang="en-US" dirty="0"/>
              <a:t>: Completed 3D modeling and frame construction for the mobile turret.</a:t>
            </a:r>
          </a:p>
          <a:p>
            <a:pPr indent="-457200" algn="just">
              <a:lnSpc>
                <a:spcPct val="100000"/>
              </a:lnSpc>
            </a:pPr>
            <a:r>
              <a:rPr lang="en-IN" b="1" dirty="0"/>
              <a:t>Omnidirectional Mobility</a:t>
            </a:r>
            <a:r>
              <a:rPr lang="en-IN" dirty="0"/>
              <a:t>: Enabled autonomous omnidirectional movement.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indent="-457200" algn="just">
              <a:lnSpc>
                <a:spcPct val="100000"/>
              </a:lnSpc>
            </a:pPr>
            <a:r>
              <a:rPr lang="en-US" b="1" dirty="0"/>
              <a:t>Human Tracking</a:t>
            </a:r>
            <a:r>
              <a:rPr lang="en-US" dirty="0"/>
              <a:t>: Achieved human tracking and following using Raspberry Pi 5.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72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4B867-473F-53B8-2A67-26969B0E5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mbria"/>
                <a:ea typeface="Cambria"/>
                <a:cs typeface="Cambria"/>
                <a:sym typeface="Cambria"/>
              </a:rPr>
              <a:t>Work Done, Results, and Analysis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12B63-F153-C9A6-7E2C-B25F5A3930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20" name="Picture 19" descr="A robotic arm with wires&#10;&#10;Description automatically generated">
            <a:extLst>
              <a:ext uri="{FF2B5EF4-FFF2-40B4-BE49-F238E27FC236}">
                <a16:creationId xmlns:a16="http://schemas.microsoft.com/office/drawing/2014/main" id="{283C7DF1-21F1-F77A-0363-E37983A72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6999"/>
            <a:ext cx="2447628" cy="43513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948CF30-C9DA-90ED-9BD4-E9B32C2BC44B}"/>
              </a:ext>
            </a:extLst>
          </p:cNvPr>
          <p:cNvSpPr txBox="1"/>
          <p:nvPr/>
        </p:nvSpPr>
        <p:spPr>
          <a:xfrm>
            <a:off x="690414" y="5901810"/>
            <a:ext cx="2966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2a: Side view(Left) of the turret.</a:t>
            </a:r>
          </a:p>
        </p:txBody>
      </p:sp>
      <p:pic>
        <p:nvPicPr>
          <p:cNvPr id="24" name="Picture 23" descr="A machine with wires and wires&#10;&#10;Description automatically generated">
            <a:extLst>
              <a:ext uri="{FF2B5EF4-FFF2-40B4-BE49-F238E27FC236}">
                <a16:creationId xmlns:a16="http://schemas.microsoft.com/office/drawing/2014/main" id="{3D4630E2-5100-5298-63BA-A5C56605A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237" y="1386999"/>
            <a:ext cx="2447629" cy="435134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BA67E02-AB07-DE7C-A70D-1AAFBDAEABB8}"/>
              </a:ext>
            </a:extLst>
          </p:cNvPr>
          <p:cNvSpPr txBox="1"/>
          <p:nvPr/>
        </p:nvSpPr>
        <p:spPr>
          <a:xfrm>
            <a:off x="7025451" y="5890499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2c: Side view(Right) of the turret.</a:t>
            </a:r>
          </a:p>
        </p:txBody>
      </p:sp>
      <p:pic>
        <p:nvPicPr>
          <p:cNvPr id="41" name="Picture 40" descr="A close-up of a machine&#10;&#10;Description automatically generated">
            <a:extLst>
              <a:ext uri="{FF2B5EF4-FFF2-40B4-BE49-F238E27FC236}">
                <a16:creationId xmlns:a16="http://schemas.microsoft.com/office/drawing/2014/main" id="{91FEB292-535A-C3DF-E369-E903680BE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838" y="1386999"/>
            <a:ext cx="2447628" cy="435133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6157C1E-861C-1FAB-0230-85E938B614D7}"/>
              </a:ext>
            </a:extLst>
          </p:cNvPr>
          <p:cNvSpPr txBox="1"/>
          <p:nvPr/>
        </p:nvSpPr>
        <p:spPr>
          <a:xfrm>
            <a:off x="3817292" y="5890498"/>
            <a:ext cx="2966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2b: Front view of the turret.</a:t>
            </a:r>
          </a:p>
        </p:txBody>
      </p:sp>
    </p:spTree>
    <p:extLst>
      <p:ext uri="{BB962C8B-B14F-4D97-AF65-F5344CB8AC3E}">
        <p14:creationId xmlns:p14="http://schemas.microsoft.com/office/powerpoint/2010/main" val="600999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A6F9D-4235-81B8-8602-0E9A724F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mbria"/>
                <a:ea typeface="Cambria"/>
                <a:cs typeface="Cambria"/>
                <a:sym typeface="Cambria"/>
              </a:rPr>
              <a:t>Work Done, Results, and Analysis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1052-F9A4-24A8-D028-F9C6F874B2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A computer monitor and a machine&#10;&#10;Description automatically generated">
            <a:extLst>
              <a:ext uri="{FF2B5EF4-FFF2-40B4-BE49-F238E27FC236}">
                <a16:creationId xmlns:a16="http://schemas.microsoft.com/office/drawing/2014/main" id="{4031C5D9-61CA-3D81-B07A-50EDE1D33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26" y="1637458"/>
            <a:ext cx="5048997" cy="3759136"/>
          </a:xfrm>
          <a:prstGeom prst="rect">
            <a:avLst/>
          </a:prstGeom>
        </p:spPr>
      </p:pic>
      <p:pic>
        <p:nvPicPr>
          <p:cNvPr id="8" name="Picture 7" descr="A computer screen with text&#10;&#10;Description automatically generated">
            <a:extLst>
              <a:ext uri="{FF2B5EF4-FFF2-40B4-BE49-F238E27FC236}">
                <a16:creationId xmlns:a16="http://schemas.microsoft.com/office/drawing/2014/main" id="{BB63D85F-3F46-E660-03E9-1D89706D68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24"/>
          <a:stretch/>
        </p:blipFill>
        <p:spPr>
          <a:xfrm>
            <a:off x="5360007" y="1637458"/>
            <a:ext cx="3154543" cy="2544112"/>
          </a:xfrm>
          <a:prstGeom prst="rect">
            <a:avLst/>
          </a:prstGeom>
        </p:spPr>
      </p:pic>
      <p:pic>
        <p:nvPicPr>
          <p:cNvPr id="10" name="Picture 9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6A46A2A5-C56B-C216-821D-43938D3017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01" t="6982" b="7386"/>
          <a:stretch/>
        </p:blipFill>
        <p:spPr>
          <a:xfrm>
            <a:off x="8798727" y="1637458"/>
            <a:ext cx="3187547" cy="25765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994427-FBE4-FBB6-9E78-9CC06BF1075B}"/>
              </a:ext>
            </a:extLst>
          </p:cNvPr>
          <p:cNvSpPr txBox="1"/>
          <p:nvPr/>
        </p:nvSpPr>
        <p:spPr>
          <a:xfrm>
            <a:off x="838200" y="5550195"/>
            <a:ext cx="3840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3a: Upper body Detection and tracking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791AA2-3B8B-9379-E4DE-652093E3E4DE}"/>
              </a:ext>
            </a:extLst>
          </p:cNvPr>
          <p:cNvSpPr txBox="1"/>
          <p:nvPr/>
        </p:nvSpPr>
        <p:spPr>
          <a:xfrm>
            <a:off x="5360008" y="4417135"/>
            <a:ext cx="3154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3b: Left/Right Commands sent for movement to Arduino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E87A3C-00E1-B2B5-4C0A-72EE7C4E58C2}"/>
              </a:ext>
            </a:extLst>
          </p:cNvPr>
          <p:cNvSpPr txBox="1"/>
          <p:nvPr/>
        </p:nvSpPr>
        <p:spPr>
          <a:xfrm>
            <a:off x="8745939" y="4417135"/>
            <a:ext cx="3154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3c: Forward Command sent for movement to Arduino</a:t>
            </a:r>
          </a:p>
        </p:txBody>
      </p:sp>
    </p:spTree>
    <p:extLst>
      <p:ext uri="{BB962C8B-B14F-4D97-AF65-F5344CB8AC3E}">
        <p14:creationId xmlns:p14="http://schemas.microsoft.com/office/powerpoint/2010/main" val="3215653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4FE95-4F02-BEBB-8448-A12AB8315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2D4CC-2425-3FC9-D5CF-C1F905B24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mbria"/>
                <a:ea typeface="Cambria"/>
                <a:cs typeface="Cambria"/>
                <a:sym typeface="Cambria"/>
              </a:rPr>
              <a:t>Work Done, Results, and Analysis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93984-1845-BEBC-6441-00F155C4D7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74C6F6-1F32-12A1-7E3A-928604590DA5}"/>
              </a:ext>
            </a:extLst>
          </p:cNvPr>
          <p:cNvSpPr txBox="1"/>
          <p:nvPr/>
        </p:nvSpPr>
        <p:spPr>
          <a:xfrm>
            <a:off x="269640" y="4109358"/>
            <a:ext cx="3840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4a: No Force applied at the top of the turret.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DE73F6-053F-0224-BC62-29C9AB105521}"/>
              </a:ext>
            </a:extLst>
          </p:cNvPr>
          <p:cNvSpPr txBox="1"/>
          <p:nvPr/>
        </p:nvSpPr>
        <p:spPr>
          <a:xfrm>
            <a:off x="4264218" y="4537451"/>
            <a:ext cx="3655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4b: Force applied at the top of the turret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6ED17C-41D6-FD71-567A-E869ADA0CBDA}"/>
              </a:ext>
            </a:extLst>
          </p:cNvPr>
          <p:cNvSpPr txBox="1"/>
          <p:nvPr/>
        </p:nvSpPr>
        <p:spPr>
          <a:xfrm>
            <a:off x="8003143" y="3893915"/>
            <a:ext cx="3998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4c: Toppling of the 3.5 ft turret observed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67298F-6F19-D1D6-0FAA-465C383E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47" y="1690688"/>
            <a:ext cx="3998312" cy="224905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733907E-8531-39D6-1BBA-5C01A0D35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218" y="2176619"/>
            <a:ext cx="3655544" cy="2249051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78B44666-48D0-2F9D-F854-27C5CDD24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143" y="1582173"/>
            <a:ext cx="3998313" cy="224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37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bb2718e4d_0_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mbria"/>
                <a:ea typeface="Cambria"/>
                <a:cs typeface="Cambria"/>
                <a:sym typeface="Cambria"/>
              </a:rPr>
              <a:t>Future Scope</a:t>
            </a:r>
            <a:endParaRPr b="1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" name="Google Shape;140;g2ebb2718e4d_0_27"/>
          <p:cNvSpPr txBox="1">
            <a:spLocks noGrp="1"/>
          </p:cNvSpPr>
          <p:nvPr>
            <p:ph type="body" idx="1"/>
          </p:nvPr>
        </p:nvSpPr>
        <p:spPr>
          <a:xfrm>
            <a:off x="838200" y="1331222"/>
            <a:ext cx="10515600" cy="502512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 algn="just">
              <a:lnSpc>
                <a:spcPct val="100000"/>
              </a:lnSpc>
            </a:pPr>
            <a:r>
              <a:rPr lang="en-US" b="1" dirty="0"/>
              <a:t>Target Prioritization</a:t>
            </a:r>
            <a:r>
              <a:rPr lang="en-US" dirty="0"/>
              <a:t>: Design an algorithm for efficient multi-target prioritization based on distance, speed, and threat level.</a:t>
            </a:r>
          </a:p>
          <a:p>
            <a:pPr indent="-457200" algn="just">
              <a:lnSpc>
                <a:spcPct val="100000"/>
              </a:lnSpc>
            </a:pPr>
            <a:r>
              <a:rPr lang="en-US" b="1" dirty="0"/>
              <a:t>Mobile Power Solution</a:t>
            </a:r>
            <a:r>
              <a:rPr lang="en-US" dirty="0"/>
              <a:t>: Integrate a portable, high-capacity battery for continuous Raspberry Pi 5 operation, ensuring continuous operation of the system while maintaining mobility and minimizing downtime.</a:t>
            </a:r>
          </a:p>
          <a:p>
            <a:pPr indent="-457200" algn="just">
              <a:lnSpc>
                <a:spcPct val="100000"/>
              </a:lnSpc>
            </a:pPr>
            <a:r>
              <a:rPr lang="en-US" b="1" dirty="0"/>
              <a:t>SLAM &amp; GPS</a:t>
            </a:r>
            <a:r>
              <a:rPr lang="en-US" dirty="0"/>
              <a:t>: Add SLAM and GPS for autonomous navigation and precise real-time tracking.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Google Shape;141;g2ebb2718e4d_0_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232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ebb2718e4d_0_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mbria"/>
                <a:ea typeface="Cambria"/>
                <a:cs typeface="Cambria"/>
                <a:sym typeface="Cambria"/>
              </a:rPr>
              <a:t>Schedule of the Proposed Work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5" name="Google Shape;155;g2ebb2718e4d_0_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F95E344-6F2F-B08E-16B9-20024901C7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187515"/>
              </p:ext>
            </p:extLst>
          </p:nvPr>
        </p:nvGraphicFramePr>
        <p:xfrm>
          <a:off x="119271" y="1527243"/>
          <a:ext cx="11953459" cy="5029514"/>
        </p:xfrm>
        <a:graphic>
          <a:graphicData uri="http://schemas.openxmlformats.org/drawingml/2006/table">
            <a:tbl>
              <a:tblPr/>
              <a:tblGrid>
                <a:gridCol w="655392">
                  <a:extLst>
                    <a:ext uri="{9D8B030D-6E8A-4147-A177-3AD203B41FA5}">
                      <a16:colId xmlns:a16="http://schemas.microsoft.com/office/drawing/2014/main" val="3761484079"/>
                    </a:ext>
                  </a:extLst>
                </a:gridCol>
                <a:gridCol w="1197843">
                  <a:extLst>
                    <a:ext uri="{9D8B030D-6E8A-4147-A177-3AD203B41FA5}">
                      <a16:colId xmlns:a16="http://schemas.microsoft.com/office/drawing/2014/main" val="1508339432"/>
                    </a:ext>
                  </a:extLst>
                </a:gridCol>
                <a:gridCol w="621248">
                  <a:extLst>
                    <a:ext uri="{9D8B030D-6E8A-4147-A177-3AD203B41FA5}">
                      <a16:colId xmlns:a16="http://schemas.microsoft.com/office/drawing/2014/main" val="836634016"/>
                    </a:ext>
                  </a:extLst>
                </a:gridCol>
                <a:gridCol w="729152">
                  <a:extLst>
                    <a:ext uri="{9D8B030D-6E8A-4147-A177-3AD203B41FA5}">
                      <a16:colId xmlns:a16="http://schemas.microsoft.com/office/drawing/2014/main" val="3089993043"/>
                    </a:ext>
                  </a:extLst>
                </a:gridCol>
                <a:gridCol w="729152">
                  <a:extLst>
                    <a:ext uri="{9D8B030D-6E8A-4147-A177-3AD203B41FA5}">
                      <a16:colId xmlns:a16="http://schemas.microsoft.com/office/drawing/2014/main" val="2810368784"/>
                    </a:ext>
                  </a:extLst>
                </a:gridCol>
                <a:gridCol w="729152">
                  <a:extLst>
                    <a:ext uri="{9D8B030D-6E8A-4147-A177-3AD203B41FA5}">
                      <a16:colId xmlns:a16="http://schemas.microsoft.com/office/drawing/2014/main" val="1279994570"/>
                    </a:ext>
                  </a:extLst>
                </a:gridCol>
                <a:gridCol w="729152">
                  <a:extLst>
                    <a:ext uri="{9D8B030D-6E8A-4147-A177-3AD203B41FA5}">
                      <a16:colId xmlns:a16="http://schemas.microsoft.com/office/drawing/2014/main" val="1872279202"/>
                    </a:ext>
                  </a:extLst>
                </a:gridCol>
                <a:gridCol w="729152">
                  <a:extLst>
                    <a:ext uri="{9D8B030D-6E8A-4147-A177-3AD203B41FA5}">
                      <a16:colId xmlns:a16="http://schemas.microsoft.com/office/drawing/2014/main" val="1965102190"/>
                    </a:ext>
                  </a:extLst>
                </a:gridCol>
                <a:gridCol w="729152">
                  <a:extLst>
                    <a:ext uri="{9D8B030D-6E8A-4147-A177-3AD203B41FA5}">
                      <a16:colId xmlns:a16="http://schemas.microsoft.com/office/drawing/2014/main" val="2037462735"/>
                    </a:ext>
                  </a:extLst>
                </a:gridCol>
                <a:gridCol w="729152">
                  <a:extLst>
                    <a:ext uri="{9D8B030D-6E8A-4147-A177-3AD203B41FA5}">
                      <a16:colId xmlns:a16="http://schemas.microsoft.com/office/drawing/2014/main" val="3909339542"/>
                    </a:ext>
                  </a:extLst>
                </a:gridCol>
                <a:gridCol w="729152">
                  <a:extLst>
                    <a:ext uri="{9D8B030D-6E8A-4147-A177-3AD203B41FA5}">
                      <a16:colId xmlns:a16="http://schemas.microsoft.com/office/drawing/2014/main" val="3708725899"/>
                    </a:ext>
                  </a:extLst>
                </a:gridCol>
                <a:gridCol w="729152">
                  <a:extLst>
                    <a:ext uri="{9D8B030D-6E8A-4147-A177-3AD203B41FA5}">
                      <a16:colId xmlns:a16="http://schemas.microsoft.com/office/drawing/2014/main" val="2213380132"/>
                    </a:ext>
                  </a:extLst>
                </a:gridCol>
                <a:gridCol w="729152">
                  <a:extLst>
                    <a:ext uri="{9D8B030D-6E8A-4147-A177-3AD203B41FA5}">
                      <a16:colId xmlns:a16="http://schemas.microsoft.com/office/drawing/2014/main" val="1852018163"/>
                    </a:ext>
                  </a:extLst>
                </a:gridCol>
                <a:gridCol w="729152">
                  <a:extLst>
                    <a:ext uri="{9D8B030D-6E8A-4147-A177-3AD203B41FA5}">
                      <a16:colId xmlns:a16="http://schemas.microsoft.com/office/drawing/2014/main" val="1155968563"/>
                    </a:ext>
                  </a:extLst>
                </a:gridCol>
                <a:gridCol w="729152">
                  <a:extLst>
                    <a:ext uri="{9D8B030D-6E8A-4147-A177-3AD203B41FA5}">
                      <a16:colId xmlns:a16="http://schemas.microsoft.com/office/drawing/2014/main" val="1344276474"/>
                    </a:ext>
                  </a:extLst>
                </a:gridCol>
                <a:gridCol w="729152">
                  <a:extLst>
                    <a:ext uri="{9D8B030D-6E8A-4147-A177-3AD203B41FA5}">
                      <a16:colId xmlns:a16="http://schemas.microsoft.com/office/drawing/2014/main" val="1501980065"/>
                    </a:ext>
                  </a:extLst>
                </a:gridCol>
              </a:tblGrid>
              <a:tr h="408253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Sr. No.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Objective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Timeline of work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411437"/>
                  </a:ext>
                </a:extLst>
              </a:tr>
              <a:tr h="124508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29/7   –     2/8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5/8     –     9/8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12/8   –   16/8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19/8   –   23/8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26/8   –   30/8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2/9     –     6/9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9/9     –   19/9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16/9   –   20/9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23/9   –   27/9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30/9   –   4/10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7/10 – 11/10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14/10 – 18/10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21/10 – 25/10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28/10  – 31/10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715428"/>
                  </a:ext>
                </a:extLst>
              </a:tr>
              <a:tr h="9316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Turret Frame Model and Build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612755"/>
                  </a:ext>
                </a:extLst>
              </a:tr>
              <a:tr h="11179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Object Detection and Tracking</a:t>
                      </a: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346206"/>
                  </a:ext>
                </a:extLst>
              </a:tr>
              <a:tr h="9316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Fabrication of Mobile Turret</a:t>
                      </a: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highlight>
                            <a:srgbClr val="00FF00"/>
                          </a:highlight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343" marR="43343" marT="43343" marB="4334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51734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bb2718e4d_0_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mbria"/>
                <a:ea typeface="Cambria"/>
                <a:cs typeface="Cambria"/>
                <a:sym typeface="Cambria"/>
              </a:rPr>
              <a:t>Estimated expenditures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2" name="Google Shape;162;g2ebb2718e4d_0_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D9E0409-5BF9-677B-7C3A-9AED04310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039873"/>
              </p:ext>
            </p:extLst>
          </p:nvPr>
        </p:nvGraphicFramePr>
        <p:xfrm>
          <a:off x="838199" y="1398610"/>
          <a:ext cx="10515601" cy="5092477"/>
        </p:xfrm>
        <a:graphic>
          <a:graphicData uri="http://schemas.openxmlformats.org/drawingml/2006/table">
            <a:tbl>
              <a:tblPr firstRow="1" firstCol="1" bandRow="1"/>
              <a:tblGrid>
                <a:gridCol w="1042696">
                  <a:extLst>
                    <a:ext uri="{9D8B030D-6E8A-4147-A177-3AD203B41FA5}">
                      <a16:colId xmlns:a16="http://schemas.microsoft.com/office/drawing/2014/main" val="3068939099"/>
                    </a:ext>
                  </a:extLst>
                </a:gridCol>
                <a:gridCol w="4366727">
                  <a:extLst>
                    <a:ext uri="{9D8B030D-6E8A-4147-A177-3AD203B41FA5}">
                      <a16:colId xmlns:a16="http://schemas.microsoft.com/office/drawing/2014/main" val="3732324522"/>
                    </a:ext>
                  </a:extLst>
                </a:gridCol>
                <a:gridCol w="1859124">
                  <a:extLst>
                    <a:ext uri="{9D8B030D-6E8A-4147-A177-3AD203B41FA5}">
                      <a16:colId xmlns:a16="http://schemas.microsoft.com/office/drawing/2014/main" val="3985059633"/>
                    </a:ext>
                  </a:extLst>
                </a:gridCol>
                <a:gridCol w="1320282">
                  <a:extLst>
                    <a:ext uri="{9D8B030D-6E8A-4147-A177-3AD203B41FA5}">
                      <a16:colId xmlns:a16="http://schemas.microsoft.com/office/drawing/2014/main" val="3862993894"/>
                    </a:ext>
                  </a:extLst>
                </a:gridCol>
                <a:gridCol w="1926772">
                  <a:extLst>
                    <a:ext uri="{9D8B030D-6E8A-4147-A177-3AD203B41FA5}">
                      <a16:colId xmlns:a16="http://schemas.microsoft.com/office/drawing/2014/main" val="3062623013"/>
                    </a:ext>
                  </a:extLst>
                </a:gridCol>
              </a:tblGrid>
              <a:tr h="5050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Sr. no.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Item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Quantity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Price (Rs.)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Amount (Rs.)</a:t>
                      </a:r>
                      <a:endParaRPr lang="en-IN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777799"/>
                  </a:ext>
                </a:extLst>
              </a:tr>
              <a:tr h="2436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Pimoroni Motor 2040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2050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2050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9618625"/>
                  </a:ext>
                </a:extLst>
              </a:tr>
              <a:tr h="2436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JST SH wires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310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930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5813391"/>
                  </a:ext>
                </a:extLst>
              </a:tr>
              <a:tr h="2436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3.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Raspberry Pi 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8350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8350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327668"/>
                  </a:ext>
                </a:extLst>
              </a:tr>
              <a:tr h="2436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4.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Encoder Motors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500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834151"/>
                  </a:ext>
                </a:extLst>
              </a:tr>
              <a:tr h="2436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5.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MG996R positional servo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250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250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250253"/>
                  </a:ext>
                </a:extLst>
              </a:tr>
              <a:tr h="2436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6.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Bluetooth module HC-05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382283"/>
                  </a:ext>
                </a:extLst>
              </a:tr>
              <a:tr h="2436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7.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Mecanum wheels (pack of 4)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780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780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4928661"/>
                  </a:ext>
                </a:extLst>
              </a:tr>
              <a:tr h="2436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8.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Raspberry Pi camera module V3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2070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2070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584604"/>
                  </a:ext>
                </a:extLst>
              </a:tr>
              <a:tr h="5050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9.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Raspberry Pi 5 camera FPC cable 300mm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481415"/>
                  </a:ext>
                </a:extLst>
              </a:tr>
              <a:tr h="2436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10.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Relay 5V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80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80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700183"/>
                  </a:ext>
                </a:extLst>
              </a:tr>
              <a:tr h="2436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11.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Battery 3.7V 2000mAh 3C Li-ion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190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380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6943635"/>
                  </a:ext>
                </a:extLst>
              </a:tr>
              <a:tr h="2436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12.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Battery charger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450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450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015409"/>
                  </a:ext>
                </a:extLst>
              </a:tr>
              <a:tr h="2436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13.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Battery case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0323823"/>
                  </a:ext>
                </a:extLst>
              </a:tr>
              <a:tr h="2436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14.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Power bank 10000mAh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180146"/>
                  </a:ext>
                </a:extLst>
              </a:tr>
              <a:tr h="2436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15.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Chassis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330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330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855062"/>
                  </a:ext>
                </a:extLst>
              </a:tr>
              <a:tr h="243698">
                <a:tc gridSpan="4"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Total:</a:t>
                      </a:r>
                      <a:endParaRPr lang="en-IN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19100</a:t>
                      </a:r>
                      <a:endParaRPr lang="en-IN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978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bb2718e4d_0_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mbria"/>
                <a:ea typeface="Cambria"/>
                <a:cs typeface="Cambria"/>
                <a:sym typeface="Cambria"/>
              </a:rPr>
              <a:t>References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1" name="Google Shape;161;g2ebb2718e4d_0_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just">
              <a:buNone/>
            </a:pPr>
            <a:r>
              <a:rPr lang="en-US" sz="2800" dirty="0">
                <a:effectLst/>
                <a:highlight>
                  <a:srgbClr val="FFFFFF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Anna </a:t>
            </a:r>
            <a:r>
              <a:rPr lang="en-US" sz="2800" dirty="0" err="1">
                <a:effectLst/>
                <a:highlight>
                  <a:srgbClr val="FFFFFF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Annusewicz</a:t>
            </a:r>
            <a:r>
              <a:rPr lang="en-US" sz="2800" dirty="0">
                <a:effectLst/>
                <a:highlight>
                  <a:srgbClr val="FFFFFF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, The use of vision systems in the autonomous control of mobile robots equipped with a manipulator, Transportation Research Procedia, Volume 40, 2019, Pages 132-135, ISSN 2352-1465, </a:t>
            </a:r>
            <a:r>
              <a:rPr lang="en-US" sz="2800" u="sng" dirty="0">
                <a:effectLst/>
                <a:highlight>
                  <a:srgbClr val="FFFFFF"/>
                </a:highlight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https://doi.org/10.1016/j.trpro.2019.07.022</a:t>
            </a:r>
            <a:r>
              <a:rPr lang="en-US" sz="2800" dirty="0">
                <a:effectLst/>
                <a:highlight>
                  <a:srgbClr val="FFFFFF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sz="2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dirty="0"/>
              <a:t>Rahman, M.Z.U.; Raza, U.; Akbar, M.A.; Riaz, M.T.; </a:t>
            </a:r>
            <a:r>
              <a:rPr lang="en-IN" dirty="0" err="1"/>
              <a:t>Gumaei</a:t>
            </a:r>
            <a:r>
              <a:rPr lang="en-IN" dirty="0"/>
              <a:t>, A.H.; Ahmad, N. Radio-Controlled Intelligent UGV as a Spy Robot with Laser Targeting for Military Purposes. Axioms 2023, 12, 176. </a:t>
            </a:r>
            <a:r>
              <a:rPr lang="en-IN" dirty="0">
                <a:hlinkClick r:id="rId4"/>
              </a:rPr>
              <a:t>https://doi.org/10.3390/axioms12020176</a:t>
            </a:r>
            <a:endParaRPr lang="en-IN" dirty="0"/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2" name="Google Shape;162;g2ebb2718e4d_0_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8281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en-US" b="1">
                <a:latin typeface="Cambria"/>
                <a:ea typeface="Cambria"/>
                <a:cs typeface="Cambria"/>
                <a:sym typeface="Cambria"/>
              </a:rPr>
              <a:t>Content of Presentation	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7" name="Google Shape;97;p2"/>
          <p:cNvSpPr txBox="1">
            <a:spLocks noGrp="1"/>
          </p:cNvSpPr>
          <p:nvPr>
            <p:ph type="body" idx="1"/>
          </p:nvPr>
        </p:nvSpPr>
        <p:spPr>
          <a:xfrm>
            <a:off x="838200" y="1419726"/>
            <a:ext cx="10515600" cy="4757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 dirty="0">
                <a:latin typeface="Cambria"/>
                <a:ea typeface="Cambria"/>
                <a:cs typeface="Cambria"/>
                <a:sym typeface="Cambria"/>
              </a:rPr>
              <a:t>Introduction</a:t>
            </a:r>
            <a:r>
              <a:rPr lang="en-US" dirty="0">
                <a:latin typeface="Cambria"/>
                <a:ea typeface="Cambria"/>
                <a:cs typeface="Cambria"/>
                <a:sym typeface="Cambria"/>
              </a:rPr>
              <a:t>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 dirty="0">
                <a:latin typeface="Cambria"/>
                <a:ea typeface="Cambria"/>
                <a:cs typeface="Cambria"/>
                <a:sym typeface="Cambria"/>
              </a:rPr>
              <a:t>Review of Literature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 dirty="0">
                <a:latin typeface="Cambria"/>
                <a:ea typeface="Cambria"/>
                <a:cs typeface="Cambria"/>
                <a:sym typeface="Cambria"/>
              </a:rPr>
              <a:t>Research Gap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 dirty="0">
                <a:latin typeface="Cambria"/>
                <a:ea typeface="Cambria"/>
                <a:cs typeface="Cambria"/>
                <a:sym typeface="Cambria"/>
              </a:rPr>
              <a:t>Statement of the problem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 dirty="0">
                <a:latin typeface="Cambria"/>
                <a:ea typeface="Cambria"/>
                <a:cs typeface="Cambria"/>
                <a:sym typeface="Cambria"/>
              </a:rPr>
              <a:t>Objectives of the study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 dirty="0">
                <a:latin typeface="Cambria"/>
                <a:ea typeface="Cambria"/>
                <a:cs typeface="Cambria"/>
                <a:sym typeface="Cambria"/>
              </a:rPr>
              <a:t>Methodology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 dirty="0">
                <a:latin typeface="Cambria"/>
                <a:ea typeface="Cambria"/>
                <a:cs typeface="Cambria"/>
                <a:sym typeface="Cambria"/>
              </a:rPr>
              <a:t>Work done, Results and Analysis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 dirty="0">
                <a:latin typeface="Cambria"/>
                <a:ea typeface="Cambria"/>
                <a:cs typeface="Cambria"/>
                <a:sym typeface="Cambria"/>
              </a:rPr>
              <a:t>Schedule of the proposed work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 dirty="0">
                <a:latin typeface="Cambria"/>
                <a:ea typeface="Cambria"/>
                <a:cs typeface="Cambria"/>
                <a:sym typeface="Cambria"/>
              </a:rPr>
              <a:t>Estimated expenditures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 dirty="0">
                <a:latin typeface="Cambria"/>
                <a:ea typeface="Cambria"/>
                <a:cs typeface="Cambria"/>
                <a:sym typeface="Cambria"/>
              </a:rPr>
              <a:t>References </a:t>
            </a:r>
            <a:endParaRPr b="1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8" name="Google Shape;98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bb2718e4d_0_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mbria"/>
                <a:ea typeface="Cambria"/>
                <a:cs typeface="Cambria"/>
                <a:sym typeface="Cambria"/>
              </a:rPr>
              <a:t>References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1" name="Google Shape;161;g2ebb2718e4d_0_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dirty="0" err="1">
                <a:effectLst/>
                <a:highlight>
                  <a:srgbClr val="FFFFFF"/>
                </a:highlight>
              </a:rPr>
              <a:t>Bermhed</a:t>
            </a:r>
            <a:r>
              <a:rPr lang="en-US" dirty="0">
                <a:effectLst/>
                <a:highlight>
                  <a:srgbClr val="FFFFFF"/>
                </a:highlight>
              </a:rPr>
              <a:t>, C., &amp; Holst, J. (2023). Design and Construction of an Autonomous Sentry Turret Utilizing Computer Vision. Bachelor's </a:t>
            </a:r>
            <a:r>
              <a:rPr lang="en-US" dirty="0" err="1">
                <a:effectLst/>
                <a:highlight>
                  <a:srgbClr val="FFFFFF"/>
                </a:highlight>
              </a:rPr>
              <a:t>Programme</a:t>
            </a:r>
            <a:r>
              <a:rPr lang="en-US" dirty="0">
                <a:effectLst/>
                <a:highlight>
                  <a:srgbClr val="FFFFFF"/>
                </a:highlight>
              </a:rPr>
              <a:t> in Mechatronics, Stockholm, Sweden.</a:t>
            </a:r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dirty="0" err="1"/>
              <a:t>Shahria</a:t>
            </a:r>
            <a:r>
              <a:rPr lang="en-IN" dirty="0"/>
              <a:t> MT, Sunny MSH, Zarif MII, </a:t>
            </a:r>
            <a:r>
              <a:rPr lang="en-IN" dirty="0" err="1"/>
              <a:t>Ghommam</a:t>
            </a:r>
            <a:r>
              <a:rPr lang="en-IN" dirty="0"/>
              <a:t> J, Ahamed SI, Rahman MH. A Comprehensive Review of Vision-Based Robotic Applications: Current State, Components, Approaches, Barriers, and Potential Solutions. Robotics.</a:t>
            </a: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dirty="0"/>
              <a:t>2022; 11(6):139. </a:t>
            </a:r>
            <a:r>
              <a:rPr lang="en-IN" dirty="0">
                <a:hlinkClick r:id="rId3"/>
              </a:rPr>
              <a:t>https://doi.org/10.3390/robotics11060139</a:t>
            </a:r>
            <a:endParaRPr lang="en-IN" dirty="0"/>
          </a:p>
          <a:p>
            <a:pPr marL="0" lvl="0" indent="0" algn="just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" name="Google Shape;162;g2ebb2718e4d_0_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5399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bb2718e4d_0_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mbria"/>
                <a:ea typeface="Cambria"/>
                <a:cs typeface="Cambria"/>
                <a:sym typeface="Cambria"/>
              </a:rPr>
              <a:t>References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1" name="Google Shape;161;g2ebb2718e4d_0_42"/>
          <p:cNvSpPr txBox="1">
            <a:spLocks noGrp="1"/>
          </p:cNvSpPr>
          <p:nvPr>
            <p:ph type="body" idx="1"/>
          </p:nvPr>
        </p:nvSpPr>
        <p:spPr>
          <a:xfrm>
            <a:off x="838200" y="1446246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McMillen, John &amp; Mitchell, Owen. (1985). An intelligent robot vision system for research applications. </a:t>
            </a: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40 - 45.10.1109/ROBOT.1985.1087366. </a:t>
            </a: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dirty="0"/>
              <a:t>Medina-Santiago A, Morales-Rosales LA, Hernández-</a:t>
            </a:r>
            <a:r>
              <a:rPr lang="en-IN" dirty="0" err="1"/>
              <a:t>Gracidas</a:t>
            </a:r>
            <a:r>
              <a:rPr lang="en-IN" dirty="0"/>
              <a:t> CA, </a:t>
            </a:r>
            <a:r>
              <a:rPr lang="en-IN" dirty="0" err="1"/>
              <a:t>Algredo</a:t>
            </a:r>
            <a:r>
              <a:rPr lang="en-IN" dirty="0"/>
              <a:t>-Badillo I, </a:t>
            </a:r>
            <a:r>
              <a:rPr lang="en-IN" dirty="0" err="1"/>
              <a:t>Pano</a:t>
            </a:r>
            <a:r>
              <a:rPr lang="en-IN" dirty="0"/>
              <a:t>-Azucena AD, Orozco Torres JA. Reactive Obstacle–Avoidance Systems for Wheeled Mobile Robots Based on Artificial Intelligence. Applied Sciences. 2021; 11(14):6468. </a:t>
            </a:r>
            <a:r>
              <a:rPr lang="en-IN" dirty="0">
                <a:hlinkClick r:id="rId3"/>
              </a:rPr>
              <a:t>https://doi.org/10.3390/app11146468</a:t>
            </a:r>
            <a:endParaRPr lang="en-IN" dirty="0"/>
          </a:p>
        </p:txBody>
      </p:sp>
      <p:sp>
        <p:nvSpPr>
          <p:cNvPr id="162" name="Google Shape;162;g2ebb2718e4d_0_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3450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bb2718e4d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mbria"/>
                <a:ea typeface="Cambria"/>
                <a:cs typeface="Cambria"/>
                <a:sym typeface="Cambria"/>
              </a:rPr>
              <a:t>Introduction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4" name="Google Shape;104;g2ebb2718e4d_0_0"/>
          <p:cNvSpPr txBox="1">
            <a:spLocks noGrp="1"/>
          </p:cNvSpPr>
          <p:nvPr>
            <p:ph type="body" idx="1"/>
          </p:nvPr>
        </p:nvSpPr>
        <p:spPr>
          <a:xfrm>
            <a:off x="838200" y="1288241"/>
            <a:ext cx="10515600" cy="506810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ambria"/>
              <a:buChar char="•"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The development of a 4-wheeled mobile turret for autonomous target detection and engagement addresses critical needs in modern security and defense operations.</a:t>
            </a:r>
          </a:p>
          <a:p>
            <a:pPr marL="45720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ambria"/>
              <a:buChar char="•"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This system offers continuous, precise, and rapid response capabilities, significantly enhancing security and defense operations by operating autonomously and navigating various terrains.</a:t>
            </a:r>
          </a:p>
          <a:p>
            <a:pPr marL="45720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ambria"/>
              <a:buChar char="•"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Advancements in computer vision and robotics integration are being applied to create autonomous systems for security and surveillance, enhancing real-time responsiveness and adaptability in dynamic environments.</a:t>
            </a:r>
          </a:p>
        </p:txBody>
      </p:sp>
      <p:sp>
        <p:nvSpPr>
          <p:cNvPr id="105" name="Google Shape;105;g2ebb2718e4d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bb2718e4d_0_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mbria"/>
                <a:ea typeface="Cambria"/>
                <a:cs typeface="Cambria"/>
                <a:sym typeface="Cambria"/>
              </a:rPr>
              <a:t>Review of Literature </a:t>
            </a:r>
            <a:endParaRPr sz="4700"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111" name="Google Shape;111;g2ebb2718e4d_0_5"/>
          <p:cNvGraphicFramePr/>
          <p:nvPr>
            <p:extLst>
              <p:ext uri="{D42A27DB-BD31-4B8C-83A1-F6EECF244321}">
                <p14:modId xmlns:p14="http://schemas.microsoft.com/office/powerpoint/2010/main" val="1346780265"/>
              </p:ext>
            </p:extLst>
          </p:nvPr>
        </p:nvGraphicFramePr>
        <p:xfrm>
          <a:off x="955190" y="1610414"/>
          <a:ext cx="10281619" cy="4826347"/>
        </p:xfrm>
        <a:graphic>
          <a:graphicData uri="http://schemas.openxmlformats.org/drawingml/2006/table">
            <a:tbl>
              <a:tblPr>
                <a:noFill/>
                <a:tableStyleId>{252108C0-F26C-423F-91A2-4CEDFFE9ED8A}</a:tableStyleId>
              </a:tblPr>
              <a:tblGrid>
                <a:gridCol w="1947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7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8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51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138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03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Sr. No</a:t>
                      </a:r>
                      <a:endParaRPr b="1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Author Name</a:t>
                      </a:r>
                      <a:endParaRPr b="1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Paper Title</a:t>
                      </a:r>
                      <a:endParaRPr b="1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Methodology</a:t>
                      </a:r>
                      <a:endParaRPr b="1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Remarks (Research Gaps)</a:t>
                      </a:r>
                      <a:endParaRPr b="1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54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b="1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McMillen et al.</a:t>
                      </a:r>
                      <a:endParaRPr lang="en-IN"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Vision-Enabled Robotics(2020)</a:t>
                      </a:r>
                      <a:endParaRPr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Integration of vision systems in robots, focusing on object recognition, navigation, and adaptability.</a:t>
                      </a:r>
                      <a:endParaRPr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Advanced vision systems still need improvements in sensor calibration and real-time processing.</a:t>
                      </a:r>
                      <a:endParaRPr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015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</a:t>
                      </a:r>
                      <a:endParaRPr b="1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err="1"/>
                        <a:t>Shahria</a:t>
                      </a:r>
                      <a:r>
                        <a:rPr lang="en-IN"/>
                        <a:t> MT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Modal Vision for Advanced Robotics(2018)</a:t>
                      </a:r>
                      <a:endParaRPr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Utilization of sensor configurations (LiDAR, cameras) to provide comprehensive environmental understanding.</a:t>
                      </a:r>
                      <a:endParaRPr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Limited data on the effectiveness of integrating multiple sensor types.</a:t>
                      </a:r>
                      <a:endParaRPr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45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3</a:t>
                      </a:r>
                      <a:endParaRPr b="1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err="1"/>
                        <a:t>Bermhed</a:t>
                      </a:r>
                      <a:r>
                        <a:rPr lang="en-IN"/>
                        <a:t> et al.</a:t>
                      </a:r>
                      <a:endParaRPr lang="en-IN"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Turret Systems in Robotics(2019)</a:t>
                      </a:r>
                      <a:endParaRPr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Integration of turret-mounted vision systems with capabilities of panning, tilting, and zooming for enhanced navigation and monitoring.</a:t>
                      </a:r>
                      <a:endParaRPr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Need for further research on the integration of advanced turret designs and fire regimes.</a:t>
                      </a:r>
                      <a:endParaRPr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Google Shape;113;g2ebb2718e4d_0_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" name="Google Shape;111;g2ebb2718e4d_0_5"/>
          <p:cNvGraphicFramePr/>
          <p:nvPr>
            <p:extLst>
              <p:ext uri="{D42A27DB-BD31-4B8C-83A1-F6EECF244321}">
                <p14:modId xmlns:p14="http://schemas.microsoft.com/office/powerpoint/2010/main" val="392264302"/>
              </p:ext>
            </p:extLst>
          </p:nvPr>
        </p:nvGraphicFramePr>
        <p:xfrm>
          <a:off x="955190" y="1503969"/>
          <a:ext cx="10281619" cy="4852381"/>
        </p:xfrm>
        <a:graphic>
          <a:graphicData uri="http://schemas.openxmlformats.org/drawingml/2006/table">
            <a:tbl>
              <a:tblPr>
                <a:noFill/>
                <a:tableStyleId>{252108C0-F26C-423F-91A2-4CEDFFE9ED8A}</a:tableStyleId>
              </a:tblPr>
              <a:tblGrid>
                <a:gridCol w="1947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7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8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51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138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239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Sr. No</a:t>
                      </a:r>
                      <a:endParaRPr b="1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Author Name</a:t>
                      </a:r>
                      <a:endParaRPr b="1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Paper Title</a:t>
                      </a:r>
                      <a:endParaRPr b="1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Methodology</a:t>
                      </a:r>
                      <a:endParaRPr b="1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Remarks (Research Gaps)</a:t>
                      </a:r>
                      <a:endParaRPr b="1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54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</a:t>
                      </a:r>
                      <a:endParaRPr b="1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Anna </a:t>
                      </a:r>
                      <a:r>
                        <a:rPr lang="en-IN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Annusewicz</a:t>
                      </a:r>
                      <a:endParaRPr lang="en-IN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Incorporation of OpenCV into Robotic Platforms(2017)</a:t>
                      </a:r>
                      <a:endParaRPr>
                        <a:latin typeface="Cambria" panose="02040503050406030204" pitchFamily="18" charset="0"/>
                        <a:ea typeface="Cambria" panose="02040503050406030204" pitchFamily="18" charset="0"/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Use of OpenCV for object detection, image processing, and machine learning in various robotic platforms, emphasizing scalability and modularity.</a:t>
                      </a:r>
                      <a:endParaRPr>
                        <a:latin typeface="Cambria" panose="02040503050406030204" pitchFamily="18" charset="0"/>
                        <a:ea typeface="Cambria" panose="02040503050406030204" pitchFamily="18" charset="0"/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Challenges in implementing OpenCV within resource-restricted frames.</a:t>
                      </a:r>
                      <a:endParaRPr>
                        <a:latin typeface="Cambria" panose="02040503050406030204" pitchFamily="18" charset="0"/>
                        <a:ea typeface="Cambria" panose="02040503050406030204" pitchFamily="18" charset="0"/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015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</a:t>
                      </a:r>
                      <a:endParaRPr b="1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Medina-Santiago A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GNSS Navigation and Obstacle Avoidance in Mobile Robots(2016)</a:t>
                      </a:r>
                      <a:endParaRPr>
                        <a:latin typeface="Cambria" panose="02040503050406030204" pitchFamily="18" charset="0"/>
                        <a:ea typeface="Cambria" panose="02040503050406030204" pitchFamily="18" charset="0"/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Use of GNSS navigation systems and obstacle avoidance algorithms for dynamic and efficient robotic mobility.</a:t>
                      </a:r>
                      <a:endParaRPr>
                        <a:latin typeface="Cambria" panose="02040503050406030204" pitchFamily="18" charset="0"/>
                        <a:ea typeface="Cambria" panose="02040503050406030204" pitchFamily="18" charset="0"/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Limited focus on the integration of visual signals for improved navigation.</a:t>
                      </a:r>
                      <a:endParaRPr>
                        <a:latin typeface="Cambria" panose="02040503050406030204" pitchFamily="18" charset="0"/>
                        <a:ea typeface="Cambria" panose="02040503050406030204" pitchFamily="18" charset="0"/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366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</a:t>
                      </a:r>
                      <a:endParaRPr b="1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Rahman et al.</a:t>
                      </a:r>
                      <a:endParaRPr lang="en-IN">
                        <a:latin typeface="Cambria" panose="02040503050406030204" pitchFamily="18" charset="0"/>
                        <a:ea typeface="Cambria" panose="02040503050406030204" pitchFamily="18" charset="0"/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Unmanned Ground Vehicle with Vision System(2021)</a:t>
                      </a:r>
                      <a:endParaRPr>
                        <a:latin typeface="Cambria" panose="02040503050406030204" pitchFamily="18" charset="0"/>
                        <a:ea typeface="Cambria" panose="02040503050406030204" pitchFamily="18" charset="0"/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Design of a vehicle with wireless HD camera, radio control, Python-based GUI, and facial recognition using </a:t>
                      </a:r>
                      <a:r>
                        <a:rPr lang="en-US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Haar</a:t>
                      </a:r>
                      <a:r>
                        <a:rPr lang="en-US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-cascade classifiers and LBPH algorithm.</a:t>
                      </a:r>
                      <a:endParaRPr>
                        <a:latin typeface="Cambria" panose="02040503050406030204" pitchFamily="18" charset="0"/>
                        <a:ea typeface="Cambria" panose="02040503050406030204" pitchFamily="18" charset="0"/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Integration challenges between camera systems and mobile chassis.</a:t>
                      </a:r>
                      <a:endParaRPr>
                        <a:latin typeface="Cambria" panose="02040503050406030204" pitchFamily="18" charset="0"/>
                        <a:ea typeface="Cambria" panose="02040503050406030204" pitchFamily="18" charset="0"/>
                        <a:sym typeface="Cambr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3" name="Google Shape;113;g2ebb2718e4d_0_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4" name="Google Shape;110;g2ebb2718e4d_0_5">
            <a:extLst>
              <a:ext uri="{FF2B5EF4-FFF2-40B4-BE49-F238E27FC236}">
                <a16:creationId xmlns:a16="http://schemas.microsoft.com/office/drawing/2014/main" id="{5670B384-0D88-2785-F823-C26D010481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mbria"/>
                <a:ea typeface="Cambria"/>
                <a:cs typeface="Cambria"/>
                <a:sym typeface="Cambria"/>
              </a:rPr>
              <a:t>Review of Literature </a:t>
            </a:r>
            <a:endParaRPr sz="4700"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170043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bb2718e4d_0_12"/>
          <p:cNvSpPr txBox="1">
            <a:spLocks noGrp="1"/>
          </p:cNvSpPr>
          <p:nvPr>
            <p:ph type="title"/>
          </p:nvPr>
        </p:nvSpPr>
        <p:spPr>
          <a:xfrm>
            <a:off x="838200" y="542923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mbria"/>
                <a:ea typeface="Cambria"/>
                <a:cs typeface="Cambria"/>
                <a:sym typeface="Cambria"/>
              </a:rPr>
              <a:t>Research Gap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9" name="Google Shape;119;g2ebb2718e4d_0_12"/>
          <p:cNvSpPr txBox="1">
            <a:spLocks noGrp="1"/>
          </p:cNvSpPr>
          <p:nvPr>
            <p:ph type="body" idx="1"/>
          </p:nvPr>
        </p:nvSpPr>
        <p:spPr>
          <a:xfrm>
            <a:off x="838200" y="1909897"/>
            <a:ext cx="10515600" cy="303820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Optimizing the interaction between detection and tracking algorithms and the movement mechanisms of mobile turrets, particularly for real-time responsiveness in dynamic environments such as security and surveillance. Integrating newer hardware with software platforms and establishing reliable communication protocols between components like the Raspberry Pi , mobile app interface, sensors, and actuators remains challenging.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0" name="Google Shape;120;g2ebb2718e4d_0_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ebb2718e4d_0_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mbria"/>
                <a:ea typeface="Cambria"/>
                <a:cs typeface="Cambria"/>
                <a:sym typeface="Cambria"/>
              </a:rPr>
              <a:t>Statement of the Problem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6" name="Google Shape;126;g2ebb2718e4d_0_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just">
              <a:buNone/>
            </a:pPr>
            <a:r>
              <a:rPr lang="en-IN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Develop a four-wheeled mobile turret system capable of autonomously detecting human bodies, moving to the target, and accurately shooting. The system should integrate real-time object detection, tracking and PID control algorithms for precise movement using </a:t>
            </a:r>
            <a:r>
              <a:rPr lang="en-IN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mecanum</a:t>
            </a:r>
            <a:r>
              <a:rPr lang="en-IN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wheels to ensure seamless interaction between all components.</a:t>
            </a:r>
            <a:endParaRPr lang="en-IN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7" name="Google Shape;127;g2ebb2718e4d_0_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bb2718e4d_0_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mbria"/>
                <a:ea typeface="Cambria"/>
                <a:cs typeface="Cambria"/>
                <a:sym typeface="Cambria"/>
              </a:rPr>
              <a:t>Objectives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3" name="Google Shape;133;g2ebb2718e4d_0_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algn="just">
              <a:lnSpc>
                <a:spcPct val="150000"/>
              </a:lnSpc>
            </a:pPr>
            <a:r>
              <a:rPr lang="en-IN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 model and build the frame of the mobile turret.</a:t>
            </a:r>
            <a:endParaRPr lang="en-IN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algn="just">
              <a:lnSpc>
                <a:spcPct val="150000"/>
              </a:lnSpc>
            </a:pPr>
            <a:r>
              <a:rPr lang="en-US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 implement Computer Vision capabilities for real-time detection &amp; tracking of targets. </a:t>
            </a:r>
            <a:endParaRPr lang="en-IN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algn="just">
              <a:lnSpc>
                <a:spcPct val="150000"/>
              </a:lnSpc>
              <a:spcAft>
                <a:spcPts val="800"/>
              </a:spcAft>
            </a:pPr>
            <a:r>
              <a:rPr lang="en-IN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 fabricate an autonomously moving mobile turret with CV.</a:t>
            </a:r>
            <a:endParaRPr lang="en-IN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Google Shape;134;g2ebb2718e4d_0_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bb2718e4d_0_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mbria"/>
                <a:ea typeface="Cambria"/>
                <a:cs typeface="Cambria"/>
                <a:sym typeface="Cambria"/>
              </a:rPr>
              <a:t>Methodology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" name="Google Shape;140;g2ebb2718e4d_0_27"/>
          <p:cNvSpPr txBox="1">
            <a:spLocks noGrp="1"/>
          </p:cNvSpPr>
          <p:nvPr>
            <p:ph type="body" idx="1"/>
          </p:nvPr>
        </p:nvSpPr>
        <p:spPr>
          <a:xfrm>
            <a:off x="838200" y="1331222"/>
            <a:ext cx="10515600" cy="502512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IN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Turret frame redesign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0000"/>
              </a:lnSpc>
            </a:pPr>
            <a:r>
              <a:rPr lang="en-IN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Modulate the height of the turret frame to accurately engage targets at varying altitudes.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IN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Object detection and tracking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0000"/>
              </a:lnSpc>
            </a:pPr>
            <a:r>
              <a:rPr lang="en-IN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Implement real time object detection to identify targets and follow them.</a:t>
            </a:r>
          </a:p>
          <a:p>
            <a:pPr marL="285750" indent="-285750" algn="just">
              <a:lnSpc>
                <a:spcPct val="100000"/>
              </a:lnSpc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</a:t>
            </a:r>
            <a:r>
              <a:rPr lang="en-IN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he turret will fire at the closest target first until the target is destroyed. </a:t>
            </a:r>
          </a:p>
        </p:txBody>
      </p:sp>
      <p:sp>
        <p:nvSpPr>
          <p:cNvPr id="141" name="Google Shape;141;g2ebb2718e4d_0_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865D37099A69408230AF00916F8B43" ma:contentTypeVersion="9" ma:contentTypeDescription="Create a new document." ma:contentTypeScope="" ma:versionID="22cf59dc8db8adfb98911b144366ac18">
  <xsd:schema xmlns:xsd="http://www.w3.org/2001/XMLSchema" xmlns:xs="http://www.w3.org/2001/XMLSchema" xmlns:p="http://schemas.microsoft.com/office/2006/metadata/properties" xmlns:ns3="74ba3183-560b-40a0-aadb-6cab56b76ec3" xmlns:ns4="55be4050-a665-44f2-8b71-1115c644fcd5" targetNamespace="http://schemas.microsoft.com/office/2006/metadata/properties" ma:root="true" ma:fieldsID="eb93563cfbf4be271606555cbf7e919d" ns3:_="" ns4:_="">
    <xsd:import namespace="74ba3183-560b-40a0-aadb-6cab56b76ec3"/>
    <xsd:import namespace="55be4050-a665-44f2-8b71-1115c644fc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ba3183-560b-40a0-aadb-6cab56b76e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be4050-a665-44f2-8b71-1115c644fcd5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4ba3183-560b-40a0-aadb-6cab56b76ec3" xsi:nil="true"/>
  </documentManagement>
</p:properties>
</file>

<file path=customXml/itemProps1.xml><?xml version="1.0" encoding="utf-8"?>
<ds:datastoreItem xmlns:ds="http://schemas.openxmlformats.org/officeDocument/2006/customXml" ds:itemID="{3FF5F06C-1C72-4C9B-9138-35FC04C352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1F58B9-D96A-4DCB-86DA-9BA26092F074}">
  <ds:schemaRefs>
    <ds:schemaRef ds:uri="55be4050-a665-44f2-8b71-1115c644fcd5"/>
    <ds:schemaRef ds:uri="74ba3183-560b-40a0-aadb-6cab56b76ec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AA88A0B-39EF-4C6B-BA16-76D6F90B0F1A}">
  <ds:schemaRefs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documentManagement/types"/>
    <ds:schemaRef ds:uri="http://www.w3.org/XML/1998/namespace"/>
    <ds:schemaRef ds:uri="55be4050-a665-44f2-8b71-1115c644fcd5"/>
    <ds:schemaRef ds:uri="74ba3183-560b-40a0-aadb-6cab56b76ec3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1543</Words>
  <Application>Microsoft Office PowerPoint</Application>
  <PresentationFormat>Widescreen</PresentationFormat>
  <Paragraphs>281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</vt:lpstr>
      <vt:lpstr>Century Gothic</vt:lpstr>
      <vt:lpstr>Times New Roman</vt:lpstr>
      <vt:lpstr>Office Theme</vt:lpstr>
      <vt:lpstr>PowerPoint Presentation</vt:lpstr>
      <vt:lpstr>Content of Presentation </vt:lpstr>
      <vt:lpstr>Introduction</vt:lpstr>
      <vt:lpstr>Review of Literature </vt:lpstr>
      <vt:lpstr>Review of Literature </vt:lpstr>
      <vt:lpstr>Research Gap</vt:lpstr>
      <vt:lpstr>Statement of the Problem</vt:lpstr>
      <vt:lpstr>Objectives</vt:lpstr>
      <vt:lpstr>Methodology</vt:lpstr>
      <vt:lpstr>Methodology</vt:lpstr>
      <vt:lpstr>Methodology</vt:lpstr>
      <vt:lpstr>Work Done, Results, and Analysis</vt:lpstr>
      <vt:lpstr>Work Done, Results, and Analysis</vt:lpstr>
      <vt:lpstr>Work Done, Results, and Analysis</vt:lpstr>
      <vt:lpstr>Work Done, Results, and Analysis</vt:lpstr>
      <vt:lpstr>Future Scope</vt:lpstr>
      <vt:lpstr>Schedule of the Proposed Work</vt:lpstr>
      <vt:lpstr>Estimated expenditures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saksham.galhotra.btech2021</cp:lastModifiedBy>
  <cp:revision>4</cp:revision>
  <dcterms:created xsi:type="dcterms:W3CDTF">2024-07-12T05:12:35Z</dcterms:created>
  <dcterms:modified xsi:type="dcterms:W3CDTF">2024-11-15T02:36:38Z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0x010100A8865D37099A69408230AF00916F8B43</vt:lpwstr>
  </property>
</Properties>
</file>